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69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E30A3-D6EC-4FC3-B796-911782065435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1AC7BD-00B3-43F5-84C0-A2FC065C64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91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AB704-2CE1-DA41-8195-4577D87FCFB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65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AB704-2CE1-DA41-8195-4577D87FCFB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65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1F01-6B84-4210-9613-50FBAC948B2B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B649-74B2-4B70-A0C7-156E03B62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460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1F01-6B84-4210-9613-50FBAC948B2B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B649-74B2-4B70-A0C7-156E03B62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56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1F01-6B84-4210-9613-50FBAC948B2B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B649-74B2-4B70-A0C7-156E03B62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177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6863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7526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999279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1F01-6B84-4210-9613-50FBAC948B2B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B649-74B2-4B70-A0C7-156E03B62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973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1F01-6B84-4210-9613-50FBAC948B2B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B649-74B2-4B70-A0C7-156E03B62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882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1F01-6B84-4210-9613-50FBAC948B2B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B649-74B2-4B70-A0C7-156E03B62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155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1F01-6B84-4210-9613-50FBAC948B2B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B649-74B2-4B70-A0C7-156E03B62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090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1F01-6B84-4210-9613-50FBAC948B2B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B649-74B2-4B70-A0C7-156E03B62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222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1F01-6B84-4210-9613-50FBAC948B2B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B649-74B2-4B70-A0C7-156E03B62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78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1F01-6B84-4210-9613-50FBAC948B2B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B649-74B2-4B70-A0C7-156E03B62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825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1F01-6B84-4210-9613-50FBAC948B2B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1B649-74B2-4B70-A0C7-156E03B62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979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C1F01-6B84-4210-9613-50FBAC948B2B}" type="datetimeFigureOut">
              <a:rPr lang="en-GB" smtClean="0"/>
              <a:t>18/03/2016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1B649-74B2-4B70-A0C7-156E03B62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390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77972" y="159605"/>
            <a:ext cx="7772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sz="4800" dirty="0" smtClean="0">
                <a:solidFill>
                  <a:schemeClr val="tx2"/>
                </a:solidFill>
                <a:latin typeface="HelveticaNeueLT Std Lt" pitchFamily="34" charset="0"/>
                <a:cs typeface="Helvetica" pitchFamily="34" charset="0"/>
              </a:rPr>
              <a:t>NLA -annual licence fees</a:t>
            </a:r>
            <a:br>
              <a:rPr lang="en-GB" sz="4800" dirty="0" smtClean="0">
                <a:solidFill>
                  <a:schemeClr val="tx2"/>
                </a:solidFill>
                <a:latin typeface="HelveticaNeueLT Std Lt" pitchFamily="34" charset="0"/>
                <a:cs typeface="Helvetica" pitchFamily="34" charset="0"/>
              </a:rPr>
            </a:br>
            <a:r>
              <a:rPr lang="en-GB" sz="4000" dirty="0" smtClean="0">
                <a:solidFill>
                  <a:srgbClr val="FFC000"/>
                </a:solidFill>
                <a:latin typeface="HelveticaNeueLT Std Lt" pitchFamily="34" charset="0"/>
                <a:cs typeface="Helvetica" pitchFamily="34" charset="0"/>
              </a:rPr>
              <a:t>2015</a:t>
            </a:r>
          </a:p>
        </p:txBody>
      </p:sp>
      <p:sp>
        <p:nvSpPr>
          <p:cNvPr id="13318" name="Up Arrow Callout 11"/>
          <p:cNvSpPr>
            <a:spLocks noChangeArrowheads="1"/>
          </p:cNvSpPr>
          <p:nvPr/>
        </p:nvSpPr>
        <p:spPr bwMode="auto">
          <a:xfrm>
            <a:off x="524740" y="3979719"/>
            <a:ext cx="4125190" cy="2373434"/>
          </a:xfrm>
          <a:prstGeom prst="upArrowCallout">
            <a:avLst>
              <a:gd name="adj1" fmla="val 25012"/>
              <a:gd name="adj2" fmla="val 25012"/>
              <a:gd name="adj3" fmla="val 24995"/>
              <a:gd name="adj4" fmla="val 64977"/>
            </a:avLst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0" hangingPunct="0"/>
            <a:r>
              <a:rPr lang="en-GB" sz="2400" dirty="0" smtClean="0"/>
              <a:t> </a:t>
            </a:r>
            <a:endParaRPr lang="en-GB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426109" y="1667066"/>
            <a:ext cx="4145889" cy="1858259"/>
          </a:xfrm>
          <a:prstGeom prst="round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tx2"/>
              </a:solidFill>
              <a:latin typeface="HelveticaNeueLT Std Lt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859520" y="1667065"/>
            <a:ext cx="3906983" cy="1858259"/>
          </a:xfrm>
          <a:prstGeom prst="roundRect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>
              <a:solidFill>
                <a:schemeClr val="tx1"/>
              </a:solidFill>
              <a:latin typeface="HelveticaNeueLT Std Lt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79408" y="1780587"/>
            <a:ext cx="2639290" cy="163121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FFFF00"/>
                </a:solidFill>
                <a:latin typeface="HelveticaNeueLT Std Lt" pitchFamily="34" charset="0"/>
              </a:rPr>
              <a:t>Public Sector</a:t>
            </a:r>
          </a:p>
          <a:p>
            <a:pPr algn="ctr"/>
            <a:r>
              <a:rPr lang="en-GB" sz="4400" dirty="0" smtClean="0">
                <a:solidFill>
                  <a:schemeClr val="bg1"/>
                </a:solidFill>
                <a:latin typeface="HelveticaNeueLT Std Lt" pitchFamily="34" charset="0"/>
              </a:rPr>
              <a:t>£4.9m </a:t>
            </a:r>
          </a:p>
          <a:p>
            <a:pPr algn="ctr"/>
            <a:r>
              <a:rPr lang="en-GB" sz="2400" dirty="0" smtClean="0">
                <a:solidFill>
                  <a:srgbClr val="FFFF00"/>
                </a:solidFill>
                <a:latin typeface="HelveticaNeueLT Std Lt" pitchFamily="34" charset="0"/>
              </a:rPr>
              <a:t>980 licensees</a:t>
            </a:r>
            <a:r>
              <a:rPr lang="en-GB" sz="1200" dirty="0" smtClean="0">
                <a:solidFill>
                  <a:srgbClr val="FFFF00"/>
                </a:solidFill>
                <a:latin typeface="HelveticaNeueLT Std Lt" pitchFamily="34" charset="0"/>
              </a:rPr>
              <a:t>(</a:t>
            </a:r>
            <a:r>
              <a:rPr lang="en-GB" sz="1200" dirty="0" err="1" smtClean="0">
                <a:solidFill>
                  <a:srgbClr val="FFFF00"/>
                </a:solidFill>
                <a:latin typeface="HelveticaNeueLT Std Lt" pitchFamily="34" charset="0"/>
              </a:rPr>
              <a:t>excl</a:t>
            </a:r>
            <a:r>
              <a:rPr lang="en-GB" sz="1200" dirty="0" smtClean="0">
                <a:solidFill>
                  <a:srgbClr val="FFFF00"/>
                </a:solidFill>
                <a:latin typeface="HelveticaNeueLT Std Lt" pitchFamily="34" charset="0"/>
              </a:rPr>
              <a:t> education)</a:t>
            </a:r>
            <a:endParaRPr lang="en-GB" sz="2400" dirty="0">
              <a:solidFill>
                <a:schemeClr val="bg1"/>
              </a:solidFill>
              <a:latin typeface="HelveticaNeueLT Std Lt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19343" y="1780587"/>
            <a:ext cx="2639290" cy="163121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FFFF00"/>
                </a:solidFill>
                <a:latin typeface="HelveticaNeueLT Std Lt" pitchFamily="34" charset="0"/>
              </a:rPr>
              <a:t>Private Sector</a:t>
            </a:r>
          </a:p>
          <a:p>
            <a:pPr algn="ctr"/>
            <a:r>
              <a:rPr lang="en-GB" sz="4400" dirty="0" smtClean="0">
                <a:solidFill>
                  <a:schemeClr val="bg1"/>
                </a:solidFill>
                <a:latin typeface="HelveticaNeueLT Std Lt" pitchFamily="34" charset="0"/>
              </a:rPr>
              <a:t>£25.5m</a:t>
            </a:r>
          </a:p>
          <a:p>
            <a:pPr algn="ctr"/>
            <a:r>
              <a:rPr lang="en-GB" sz="2400" dirty="0" smtClean="0">
                <a:solidFill>
                  <a:srgbClr val="FFFF00"/>
                </a:solidFill>
                <a:latin typeface="HelveticaNeueLT Std Lt" pitchFamily="34" charset="0"/>
              </a:rPr>
              <a:t>8069 licensees </a:t>
            </a:r>
            <a:r>
              <a:rPr lang="en-GB" sz="1200" dirty="0" smtClean="0">
                <a:solidFill>
                  <a:srgbClr val="FFFF00"/>
                </a:solidFill>
                <a:latin typeface="HelveticaNeueLT Std Lt" pitchFamily="34" charset="0"/>
              </a:rPr>
              <a:t>(</a:t>
            </a:r>
            <a:r>
              <a:rPr lang="en-GB" sz="1200" dirty="0" err="1" smtClean="0">
                <a:solidFill>
                  <a:srgbClr val="FFFF00"/>
                </a:solidFill>
                <a:latin typeface="HelveticaNeueLT Std Lt" pitchFamily="34" charset="0"/>
              </a:rPr>
              <a:t>excl</a:t>
            </a:r>
            <a:r>
              <a:rPr lang="en-GB" sz="1200" dirty="0" smtClean="0">
                <a:solidFill>
                  <a:srgbClr val="FFFF00"/>
                </a:solidFill>
                <a:latin typeface="HelveticaNeueLT Std Lt" pitchFamily="34" charset="0"/>
              </a:rPr>
              <a:t> education)</a:t>
            </a:r>
            <a:endParaRPr lang="en-GB" sz="2400" dirty="0">
              <a:solidFill>
                <a:schemeClr val="bg1"/>
              </a:solidFill>
              <a:latin typeface="HelveticaNeueLT Std Lt" pitchFamily="34" charset="0"/>
            </a:endParaRPr>
          </a:p>
        </p:txBody>
      </p:sp>
      <p:sp>
        <p:nvSpPr>
          <p:cNvPr id="11" name="Up Arrow Callout 11"/>
          <p:cNvSpPr>
            <a:spLocks noChangeArrowheads="1"/>
          </p:cNvSpPr>
          <p:nvPr/>
        </p:nvSpPr>
        <p:spPr bwMode="auto">
          <a:xfrm>
            <a:off x="4859520" y="3979719"/>
            <a:ext cx="3958937" cy="2373434"/>
          </a:xfrm>
          <a:prstGeom prst="upArrowCallout">
            <a:avLst>
              <a:gd name="adj1" fmla="val 25012"/>
              <a:gd name="adj2" fmla="val 25012"/>
              <a:gd name="adj3" fmla="val 24995"/>
              <a:gd name="adj4" fmla="val 64977"/>
            </a:avLst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0" hangingPunct="0"/>
            <a:r>
              <a:rPr lang="en-GB" sz="2400" dirty="0" smtClean="0"/>
              <a:t> 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179408" y="4974065"/>
            <a:ext cx="2639290" cy="126188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FFFF00"/>
                </a:solidFill>
                <a:latin typeface="HelveticaNeueLT Std Lt" pitchFamily="34" charset="0"/>
              </a:rPr>
              <a:t>2015</a:t>
            </a:r>
          </a:p>
          <a:p>
            <a:pPr algn="ctr"/>
            <a:r>
              <a:rPr lang="en-GB" sz="4400" dirty="0" smtClean="0">
                <a:solidFill>
                  <a:schemeClr val="bg1"/>
                </a:solidFill>
                <a:latin typeface="HelveticaNeueLT Std Lt" pitchFamily="34" charset="0"/>
              </a:rPr>
              <a:t>£1.62 </a:t>
            </a:r>
          </a:p>
          <a:p>
            <a:pPr algn="ctr"/>
            <a:r>
              <a:rPr lang="en-GB" sz="1200" dirty="0" smtClean="0">
                <a:solidFill>
                  <a:schemeClr val="bg1"/>
                </a:solidFill>
                <a:latin typeface="HelveticaNeueLT Std Lt" pitchFamily="34" charset="0"/>
              </a:rPr>
              <a:t>Cost per employee p.a.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69527" y="4974065"/>
            <a:ext cx="2639290" cy="126188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FFFF00"/>
                </a:solidFill>
                <a:latin typeface="HelveticaNeueLT Std Lt" pitchFamily="34" charset="0"/>
              </a:rPr>
              <a:t>2015</a:t>
            </a:r>
          </a:p>
          <a:p>
            <a:pPr algn="ctr"/>
            <a:r>
              <a:rPr lang="en-GB" sz="4400" dirty="0" smtClean="0">
                <a:solidFill>
                  <a:schemeClr val="bg1"/>
                </a:solidFill>
                <a:latin typeface="HelveticaNeueLT Std Lt" pitchFamily="34" charset="0"/>
              </a:rPr>
              <a:t>£2.08 </a:t>
            </a:r>
          </a:p>
          <a:p>
            <a:pPr algn="ctr"/>
            <a:r>
              <a:rPr lang="en-GB" sz="1200" dirty="0" smtClean="0">
                <a:solidFill>
                  <a:schemeClr val="bg1"/>
                </a:solidFill>
                <a:latin typeface="HelveticaNeueLT Std Lt" pitchFamily="34" charset="0"/>
              </a:rPr>
              <a:t>Cost per employee p.a.</a:t>
            </a:r>
          </a:p>
        </p:txBody>
      </p:sp>
    </p:spTree>
    <p:extLst>
      <p:ext uri="{BB962C8B-B14F-4D97-AF65-F5344CB8AC3E}">
        <p14:creationId xmlns:p14="http://schemas.microsoft.com/office/powerpoint/2010/main" val="131249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293" y="1189084"/>
            <a:ext cx="2143125" cy="1645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93598" y="-172126"/>
            <a:ext cx="8619219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sz="4800" dirty="0" smtClean="0">
                <a:solidFill>
                  <a:schemeClr val="tx2"/>
                </a:solidFill>
                <a:latin typeface="HelveticaNeueLT Std Lt" pitchFamily="34" charset="0"/>
                <a:cs typeface="Helvetica" pitchFamily="34" charset="0"/>
              </a:rPr>
              <a:t/>
            </a:r>
            <a:br>
              <a:rPr lang="en-GB" sz="4800" dirty="0" smtClean="0">
                <a:solidFill>
                  <a:schemeClr val="tx2"/>
                </a:solidFill>
                <a:latin typeface="HelveticaNeueLT Std Lt" pitchFamily="34" charset="0"/>
                <a:cs typeface="Helvetica" pitchFamily="34" charset="0"/>
              </a:rPr>
            </a:br>
            <a:r>
              <a:rPr lang="en-GB" sz="4800" dirty="0" smtClean="0">
                <a:solidFill>
                  <a:schemeClr val="tx2"/>
                </a:solidFill>
                <a:latin typeface="HelveticaNeueLT Std Lt" pitchFamily="34" charset="0"/>
                <a:cs typeface="Helvetica" pitchFamily="34" charset="0"/>
              </a:rPr>
              <a:t>NLA –</a:t>
            </a:r>
            <a:r>
              <a:rPr lang="en-GB" dirty="0" smtClean="0">
                <a:solidFill>
                  <a:schemeClr val="tx2"/>
                </a:solidFill>
                <a:latin typeface="HelveticaNeueLT Std Lt" pitchFamily="34" charset="0"/>
                <a:cs typeface="Helvetica" pitchFamily="34" charset="0"/>
              </a:rPr>
              <a:t>Education annual licence fees</a:t>
            </a:r>
            <a:r>
              <a:rPr lang="en-GB" sz="4800" dirty="0" smtClean="0">
                <a:solidFill>
                  <a:schemeClr val="tx2"/>
                </a:solidFill>
                <a:latin typeface="HelveticaNeueLT Std Lt" pitchFamily="34" charset="0"/>
                <a:cs typeface="Helvetica" pitchFamily="34" charset="0"/>
              </a:rPr>
              <a:t/>
            </a:r>
            <a:br>
              <a:rPr lang="en-GB" sz="4800" dirty="0" smtClean="0">
                <a:solidFill>
                  <a:schemeClr val="tx2"/>
                </a:solidFill>
                <a:latin typeface="HelveticaNeueLT Std Lt" pitchFamily="34" charset="0"/>
                <a:cs typeface="Helvetica" pitchFamily="34" charset="0"/>
              </a:rPr>
            </a:br>
            <a:r>
              <a:rPr lang="en-GB" sz="4800" dirty="0" smtClean="0">
                <a:solidFill>
                  <a:srgbClr val="FFC000"/>
                </a:solidFill>
                <a:latin typeface="HelveticaNeueLT Std Lt" pitchFamily="34" charset="0"/>
                <a:cs typeface="Helvetica" pitchFamily="34" charset="0"/>
              </a:rPr>
              <a:t>2015</a:t>
            </a:r>
          </a:p>
        </p:txBody>
      </p:sp>
      <p:sp>
        <p:nvSpPr>
          <p:cNvPr id="13318" name="Up Arrow Callout 11"/>
          <p:cNvSpPr>
            <a:spLocks noChangeArrowheads="1"/>
          </p:cNvSpPr>
          <p:nvPr/>
        </p:nvSpPr>
        <p:spPr bwMode="auto">
          <a:xfrm>
            <a:off x="504040" y="3855027"/>
            <a:ext cx="4125190" cy="2373434"/>
          </a:xfrm>
          <a:prstGeom prst="upArrowCallout">
            <a:avLst>
              <a:gd name="adj1" fmla="val 25012"/>
              <a:gd name="adj2" fmla="val 25012"/>
              <a:gd name="adj3" fmla="val 24995"/>
              <a:gd name="adj4" fmla="val 64977"/>
            </a:avLst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0" hangingPunct="0"/>
            <a:r>
              <a:rPr lang="en-GB" sz="2400" dirty="0" smtClean="0"/>
              <a:t> </a:t>
            </a:r>
            <a:endParaRPr lang="en-GB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426110" y="1646284"/>
            <a:ext cx="4145889" cy="1858259"/>
          </a:xfrm>
          <a:prstGeom prst="roundRect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schemeClr val="tx2"/>
              </a:solidFill>
              <a:latin typeface="HelveticaNeueLT Std Lt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935680" y="1700020"/>
            <a:ext cx="3906983" cy="1858259"/>
          </a:xfrm>
          <a:prstGeom prst="roundRect">
            <a:avLst/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dirty="0">
              <a:solidFill>
                <a:schemeClr val="tx1"/>
              </a:solidFill>
              <a:latin typeface="HelveticaNeueLT Std Lt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79409" y="1905874"/>
            <a:ext cx="2639290" cy="144655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FFFF00"/>
                </a:solidFill>
                <a:latin typeface="HelveticaNeueLT Std Lt" pitchFamily="34" charset="0"/>
              </a:rPr>
              <a:t>Higher Education</a:t>
            </a:r>
          </a:p>
          <a:p>
            <a:pPr algn="ctr"/>
            <a:r>
              <a:rPr lang="en-GB" sz="4400" dirty="0" smtClean="0">
                <a:solidFill>
                  <a:schemeClr val="bg1"/>
                </a:solidFill>
                <a:latin typeface="HelveticaNeueLT Std Lt" pitchFamily="34" charset="0"/>
              </a:rPr>
              <a:t>£1.9m</a:t>
            </a:r>
          </a:p>
          <a:p>
            <a:pPr algn="ctr"/>
            <a:r>
              <a:rPr lang="en-GB" sz="2400" dirty="0" smtClean="0">
                <a:solidFill>
                  <a:srgbClr val="FFFF00"/>
                </a:solidFill>
                <a:latin typeface="HelveticaNeueLT Std Lt" pitchFamily="34" charset="0"/>
              </a:rPr>
              <a:t>807 licensees </a:t>
            </a:r>
            <a:endParaRPr lang="en-GB" sz="2400" dirty="0">
              <a:solidFill>
                <a:schemeClr val="bg1"/>
              </a:solidFill>
              <a:latin typeface="HelveticaNeueLT Std Lt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22768" y="1905874"/>
            <a:ext cx="2686047" cy="144655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FFFF00"/>
                </a:solidFill>
                <a:latin typeface="HelveticaNeueLT Std Lt" pitchFamily="34" charset="0"/>
              </a:rPr>
              <a:t>Schools</a:t>
            </a:r>
          </a:p>
          <a:p>
            <a:pPr algn="ctr"/>
            <a:r>
              <a:rPr lang="en-GB" sz="4400" dirty="0" smtClean="0">
                <a:solidFill>
                  <a:schemeClr val="bg1"/>
                </a:solidFill>
                <a:latin typeface="HelveticaNeueLT Std Lt" pitchFamily="34" charset="0"/>
              </a:rPr>
              <a:t>£477k</a:t>
            </a:r>
          </a:p>
          <a:p>
            <a:pPr algn="ctr"/>
            <a:r>
              <a:rPr lang="en-GB" sz="2400" dirty="0" smtClean="0">
                <a:solidFill>
                  <a:srgbClr val="FFFF00"/>
                </a:solidFill>
                <a:latin typeface="HelveticaNeueLT Std Lt" pitchFamily="34" charset="0"/>
              </a:rPr>
              <a:t>27k licensees</a:t>
            </a:r>
            <a:endParaRPr lang="en-GB" sz="2400" dirty="0">
              <a:solidFill>
                <a:schemeClr val="bg1"/>
              </a:solidFill>
              <a:latin typeface="HelveticaNeueLT Std Lt" pitchFamily="34" charset="0"/>
            </a:endParaRPr>
          </a:p>
        </p:txBody>
      </p:sp>
      <p:sp>
        <p:nvSpPr>
          <p:cNvPr id="11" name="Up Arrow Callout 11"/>
          <p:cNvSpPr>
            <a:spLocks noChangeArrowheads="1"/>
          </p:cNvSpPr>
          <p:nvPr/>
        </p:nvSpPr>
        <p:spPr bwMode="auto">
          <a:xfrm>
            <a:off x="4909702" y="3855027"/>
            <a:ext cx="3958937" cy="2373434"/>
          </a:xfrm>
          <a:prstGeom prst="upArrowCallout">
            <a:avLst>
              <a:gd name="adj1" fmla="val 25012"/>
              <a:gd name="adj2" fmla="val 25012"/>
              <a:gd name="adj3" fmla="val 24995"/>
              <a:gd name="adj4" fmla="val 64977"/>
            </a:avLst>
          </a:prstGeom>
          <a:blipFill dpi="0"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0" hangingPunct="0"/>
            <a:r>
              <a:rPr lang="en-GB" sz="2400" dirty="0" smtClean="0"/>
              <a:t> 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179410" y="4792959"/>
            <a:ext cx="2639290" cy="126188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FFFF00"/>
                </a:solidFill>
                <a:latin typeface="HelveticaNeueLT Std Lt" pitchFamily="34" charset="0"/>
              </a:rPr>
              <a:t>2015</a:t>
            </a:r>
          </a:p>
          <a:p>
            <a:pPr algn="ctr"/>
            <a:r>
              <a:rPr lang="en-GB" sz="4400" dirty="0" smtClean="0">
                <a:solidFill>
                  <a:schemeClr val="bg1"/>
                </a:solidFill>
                <a:latin typeface="HelveticaNeueLT Std Lt" pitchFamily="34" charset="0"/>
              </a:rPr>
              <a:t>£2,287 </a:t>
            </a:r>
          </a:p>
          <a:p>
            <a:pPr algn="ctr"/>
            <a:r>
              <a:rPr lang="en-GB" sz="1200" dirty="0" smtClean="0">
                <a:solidFill>
                  <a:schemeClr val="bg1"/>
                </a:solidFill>
                <a:latin typeface="HelveticaNeueLT Std Lt" pitchFamily="34" charset="0"/>
              </a:rPr>
              <a:t>Average annual licence value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22768" y="4792959"/>
            <a:ext cx="2732808" cy="126188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rgbClr val="FFFF00"/>
                </a:solidFill>
                <a:latin typeface="HelveticaNeueLT Std Lt" pitchFamily="34" charset="0"/>
              </a:rPr>
              <a:t>2015</a:t>
            </a:r>
          </a:p>
          <a:p>
            <a:pPr algn="ctr"/>
            <a:r>
              <a:rPr lang="en-GB" sz="4400" dirty="0" smtClean="0">
                <a:solidFill>
                  <a:schemeClr val="bg1"/>
                </a:solidFill>
                <a:latin typeface="HelveticaNeueLT Std Lt" pitchFamily="34" charset="0"/>
              </a:rPr>
              <a:t>£17 </a:t>
            </a:r>
          </a:p>
          <a:p>
            <a:pPr algn="ctr"/>
            <a:r>
              <a:rPr lang="en-GB" sz="1200" dirty="0" smtClean="0">
                <a:solidFill>
                  <a:schemeClr val="bg1"/>
                </a:solidFill>
                <a:latin typeface="HelveticaNeueLT Std Lt" pitchFamily="34" charset="0"/>
              </a:rPr>
              <a:t>Average annual licence value</a:t>
            </a:r>
          </a:p>
        </p:txBody>
      </p:sp>
    </p:spTree>
    <p:extLst>
      <p:ext uri="{BB962C8B-B14F-4D97-AF65-F5344CB8AC3E}">
        <p14:creationId xmlns:p14="http://schemas.microsoft.com/office/powerpoint/2010/main" val="57868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On-screen Show (4:3)</PresentationFormat>
  <Paragraphs>32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NLA -annual licence fees 2015</vt:lpstr>
      <vt:lpstr> NLA –Education annual licence fees 2015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NLA -annual licence fees 2015</dc:title>
  <dc:creator>Caitlin Brown</dc:creator>
  <cp:lastModifiedBy>Caitlin Brown</cp:lastModifiedBy>
  <cp:revision>2</cp:revision>
  <dcterms:created xsi:type="dcterms:W3CDTF">2016-03-18T10:30:21Z</dcterms:created>
  <dcterms:modified xsi:type="dcterms:W3CDTF">2016-03-18T10:38:25Z</dcterms:modified>
</cp:coreProperties>
</file>